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92" r:id="rId2"/>
    <p:sldId id="296" r:id="rId3"/>
    <p:sldId id="259" r:id="rId4"/>
    <p:sldId id="297" r:id="rId5"/>
    <p:sldId id="293" r:id="rId6"/>
    <p:sldId id="262" r:id="rId7"/>
    <p:sldId id="298" r:id="rId8"/>
    <p:sldId id="31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00FF00"/>
    <a:srgbClr val="FF0066"/>
    <a:srgbClr val="33CCFF"/>
    <a:srgbClr val="2C9F11"/>
    <a:srgbClr val="FFFF66"/>
    <a:srgbClr val="FF9933"/>
    <a:srgbClr val="FCECD5"/>
    <a:srgbClr val="F7CA8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60"/>
  </p:normalViewPr>
  <p:slideViewPr>
    <p:cSldViewPr>
      <p:cViewPr>
        <p:scale>
          <a:sx n="71" d="100"/>
          <a:sy n="71" d="100"/>
        </p:scale>
        <p:origin x="-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rPr lang="ru-RU" b="1">
                <a:solidFill>
                  <a:srgbClr val="FF0000"/>
                </a:solidFill>
              </a:rPr>
              <a:t>Образование</a:t>
            </a:r>
          </a:p>
        </c:rich>
      </c:tx>
      <c:layout>
        <c:manualLayout>
          <c:xMode val="edge"/>
          <c:yMode val="edge"/>
          <c:x val="0.42961439658632034"/>
          <c:y val="5.964659840662887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Высшее</c:v>
                </c:pt>
                <c:pt idx="1">
                  <c:v>Среднеспециальное</c:v>
                </c:pt>
                <c:pt idx="2">
                  <c:v>Студенты ВУЗа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3"/>
        <c:delete val="1"/>
      </c:legendEntry>
      <c:layout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rPr lang="ru-RU" b="1">
                <a:solidFill>
                  <a:srgbClr val="FF0000"/>
                </a:solidFill>
              </a:rPr>
              <a:t>стаж работы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 3-х лет </c:v>
                </c:pt>
                <c:pt idx="1">
                  <c:v>5-20 лет</c:v>
                </c:pt>
                <c:pt idx="2">
                  <c:v>свыше 20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3"/>
        <c:delete val="1"/>
      </c:legendEntry>
      <c:layout/>
      <c:txPr>
        <a:bodyPr/>
        <a:lstStyle/>
        <a:p>
          <a:pPr>
            <a:defRPr sz="1400" b="1">
              <a:solidFill>
                <a:srgbClr val="FF0000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Заработная</a:t>
            </a:r>
            <a:r>
              <a:rPr lang="ru-RU" baseline="0" dirty="0" smtClean="0">
                <a:solidFill>
                  <a:srgbClr val="FF0000"/>
                </a:solidFill>
              </a:rPr>
              <a:t> </a:t>
            </a:r>
            <a:r>
              <a:rPr lang="ru-RU" baseline="0" dirty="0">
                <a:solidFill>
                  <a:srgbClr val="FF0000"/>
                </a:solidFill>
              </a:rPr>
              <a:t>плата учителей за три года</a:t>
            </a:r>
            <a:endParaRPr lang="ru-RU" dirty="0">
              <a:solidFill>
                <a:srgbClr val="FF0000"/>
              </a:solidFill>
            </a:endParaRPr>
          </a:p>
        </c:rich>
      </c:tx>
      <c:layout/>
    </c:title>
    <c:view3D>
      <c:rAngAx val="1"/>
    </c:view3D>
    <c:floor>
      <c:spPr>
        <a:solidFill>
          <a:srgbClr val="7030A0"/>
        </a:solidFill>
      </c:spPr>
    </c:floor>
    <c:sideWall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c:spPr>
    </c:sideWall>
    <c:backWall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13402.94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2C9F1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13654.81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15838.6</c:v>
                </c:pt>
              </c:numCache>
            </c:numRef>
          </c:val>
        </c:ser>
        <c:dLbls>
          <c:showVal val="1"/>
        </c:dLbls>
        <c:shape val="cylinder"/>
        <c:axId val="128827776"/>
        <c:axId val="128829696"/>
        <c:axId val="0"/>
      </c:bar3DChart>
      <c:catAx>
        <c:axId val="128827776"/>
        <c:scaling>
          <c:orientation val="minMax"/>
        </c:scaling>
        <c:axPos val="b"/>
        <c:numFmt formatCode="General" sourceLinked="1"/>
        <c:majorTickMark val="none"/>
        <c:tickLblPos val="nextTo"/>
        <c:crossAx val="128829696"/>
        <c:crosses val="autoZero"/>
        <c:auto val="1"/>
        <c:lblAlgn val="ctr"/>
        <c:lblOffset val="100"/>
      </c:catAx>
      <c:valAx>
        <c:axId val="128829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88277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"/>
      <c:layout/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за 2011-2012 учебный год</c:v>
                </c:pt>
              </c:strCache>
            </c:strRef>
          </c:tx>
          <c:spPr>
            <a:solidFill>
              <a:srgbClr val="FF0066"/>
            </a:solidFill>
          </c:spPr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Отличники</c:v>
                </c:pt>
                <c:pt idx="1">
                  <c:v>Хорошисты</c:v>
                </c:pt>
                <c:pt idx="2">
                  <c:v>Учатся на 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spPr>
    <a:solidFill>
      <a:srgbClr val="00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1"/>
      <c:hPercent val="57"/>
      <c:rotY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808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808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255731922398891E-2"/>
          <c:y val="3.0000000000000002E-2"/>
          <c:w val="0.81834215167548563"/>
          <c:h val="0.8266666666666666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00FF"/>
            </a:solidFill>
            <a:ln w="119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1">
                  <c:v>16.600000000000001</c:v>
                </c:pt>
                <c:pt idx="2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800000"/>
            </a:solidFill>
            <a:ln w="119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1">
                  <c:v>13.2</c:v>
                </c:pt>
                <c:pt idx="2">
                  <c:v>14.4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FF00"/>
            </a:solidFill>
            <a:ln w="119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FF00"/>
            </a:solidFill>
            <a:ln w="11981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3"/>
              </c:numCache>
            </c:numRef>
          </c:val>
        </c:ser>
        <c:gapDepth val="0"/>
        <c:shape val="box"/>
        <c:axId val="129600896"/>
        <c:axId val="135099904"/>
        <c:axId val="0"/>
      </c:bar3DChart>
      <c:catAx>
        <c:axId val="129600896"/>
        <c:scaling>
          <c:orientation val="minMax"/>
        </c:scaling>
        <c:axPos val="b"/>
        <c:numFmt formatCode="General" sourceLinked="1"/>
        <c:tickLblPos val="low"/>
        <c:spPr>
          <a:ln w="29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5099904"/>
        <c:crosses val="autoZero"/>
        <c:auto val="1"/>
        <c:lblAlgn val="ctr"/>
        <c:lblOffset val="100"/>
        <c:tickLblSkip val="1"/>
        <c:tickMarkSkip val="1"/>
      </c:catAx>
      <c:valAx>
        <c:axId val="135099904"/>
        <c:scaling>
          <c:orientation val="minMax"/>
        </c:scaling>
        <c:axPos val="l"/>
        <c:majorGridlines>
          <c:spPr>
            <a:ln w="29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9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600896"/>
        <c:crosses val="autoZero"/>
        <c:crossBetween val="between"/>
      </c:valAx>
      <c:spPr>
        <a:noFill/>
        <a:ln w="23962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318209263276517"/>
          <c:y val="0.15298691195659139"/>
          <c:w val="0.16112430868421887"/>
          <c:h val="0.51034641778517165"/>
        </c:manualLayout>
      </c:layout>
      <c:spPr>
        <a:noFill/>
        <a:ln w="299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1"/>
    </a:gradFill>
    <a:ln>
      <a:noFill/>
    </a:ln>
  </c:spPr>
  <c:txPr>
    <a:bodyPr/>
    <a:lstStyle/>
    <a:p>
      <a:pPr>
        <a:defRPr sz="113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1"/>
      <c:hPercent val="57"/>
      <c:rotY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808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808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255731922398891E-2"/>
          <c:y val="3.0000000000000002E-2"/>
          <c:w val="0.81834215167548563"/>
          <c:h val="0.8266666666666666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00FF"/>
            </a:solidFill>
            <a:ln w="1198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2010-2011</c:v>
                </c:pt>
                <c:pt idx="1">
                  <c:v>2011-2012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31.1</c:v>
                </c:pt>
                <c:pt idx="1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800000"/>
            </a:solidFill>
            <a:ln w="1198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2010-2011</c:v>
                </c:pt>
                <c:pt idx="1">
                  <c:v>2011-2012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31.2</c:v>
                </c:pt>
                <c:pt idx="1">
                  <c:v>35.4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FF00"/>
            </a:solidFill>
            <a:ln w="1198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2010-2011</c:v>
                </c:pt>
                <c:pt idx="1">
                  <c:v>2011-2012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26</c:v>
                </c:pt>
                <c:pt idx="1">
                  <c:v>37.5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FF00"/>
            </a:solidFill>
            <a:ln w="1198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2010-2011</c:v>
                </c:pt>
                <c:pt idx="1">
                  <c:v>2011-2012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3"/>
              </c:numCache>
            </c:numRef>
          </c:val>
        </c:ser>
        <c:gapDepth val="0"/>
        <c:shape val="box"/>
        <c:axId val="45863296"/>
        <c:axId val="45864832"/>
        <c:axId val="0"/>
      </c:bar3DChart>
      <c:catAx>
        <c:axId val="45863296"/>
        <c:scaling>
          <c:orientation val="minMax"/>
        </c:scaling>
        <c:axPos val="b"/>
        <c:numFmt formatCode="General" sourceLinked="1"/>
        <c:tickLblPos val="low"/>
        <c:spPr>
          <a:ln w="29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864832"/>
        <c:crosses val="autoZero"/>
        <c:auto val="1"/>
        <c:lblAlgn val="ctr"/>
        <c:lblOffset val="100"/>
        <c:tickLblSkip val="1"/>
        <c:tickMarkSkip val="1"/>
      </c:catAx>
      <c:valAx>
        <c:axId val="45864832"/>
        <c:scaling>
          <c:orientation val="minMax"/>
        </c:scaling>
        <c:axPos val="l"/>
        <c:majorGridlines>
          <c:spPr>
            <a:ln w="299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9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863296"/>
        <c:crosses val="autoZero"/>
        <c:crossBetween val="between"/>
      </c:valAx>
      <c:spPr>
        <a:noFill/>
        <a:ln w="23968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248533034004526"/>
          <c:y val="0.15298691195659139"/>
          <c:w val="0.17282807923014817"/>
          <c:h val="0.45561087771886588"/>
        </c:manualLayout>
      </c:layout>
      <c:spPr>
        <a:noFill/>
        <a:ln w="2996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1"/>
    </a:gradFill>
    <a:ln>
      <a:noFill/>
    </a:ln>
  </c:spPr>
  <c:txPr>
    <a:bodyPr/>
    <a:lstStyle/>
    <a:p>
      <a:pPr>
        <a:defRPr sz="113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3"/>
  <c:chart>
    <c:autoTitleDeleted val="1"/>
    <c:view3D>
      <c:depthPercent val="100"/>
      <c:rAngAx val="1"/>
    </c:view3D>
    <c:sideWall>
      <c:spPr>
        <a:solidFill>
          <a:srgbClr val="92D050"/>
        </a:solidFill>
      </c:spPr>
    </c:sideWall>
    <c:backWall>
      <c:spPr>
        <a:solidFill>
          <a:srgbClr val="92D05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7397171619550562E-2"/>
                  <c:y val="-2.7557701922008682E-2"/>
                </c:manualLayout>
              </c:layout>
              <c:showVal val="1"/>
            </c:dLbl>
            <c:dLbl>
              <c:idx val="1"/>
              <c:layout>
                <c:manualLayout>
                  <c:x val="1.3698585809775276E-2"/>
                  <c:y val="-2.755770192200868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1 ступень</c:v>
                </c:pt>
                <c:pt idx="1">
                  <c:v>2 ступень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hape val="box"/>
        <c:axId val="45897984"/>
        <c:axId val="45903872"/>
        <c:axId val="0"/>
      </c:bar3DChart>
      <c:catAx>
        <c:axId val="45897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45903872"/>
        <c:crosses val="autoZero"/>
        <c:auto val="1"/>
        <c:lblAlgn val="ctr"/>
        <c:lblOffset val="100"/>
      </c:catAx>
      <c:valAx>
        <c:axId val="45903872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45897984"/>
        <c:crosses val="autoZero"/>
        <c:crossBetween val="between"/>
      </c:valAx>
      <c:spPr>
        <a:solidFill>
          <a:srgbClr val="FF9933"/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A819-F9CB-4AB7-A2BD-B7DD23898D21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8BD5-2CED-4165-B8C9-E80CF005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FCB26C-9FDF-4523-9F8D-55B687AD1E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B695B6-2512-4242-B031-5CF016DCE3E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B22F80-C81A-4353-A66F-7724AA9E6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32656"/>
            <a:ext cx="889248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Педагогический коллектив МБОУ ООШ №13</a:t>
            </a:r>
            <a:endParaRPr lang="ru-RU" sz="3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220072" y="1052736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7544" y="4725144"/>
          <a:ext cx="3788821" cy="237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9" name="Picture 3" descr="C:\Documents and Settings\Директорская\Рабочий стол\фото Краснодар\SDC128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573016"/>
            <a:ext cx="4032448" cy="302433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Директорская\Рабочий стол\фото Краснодар\SDC128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908720"/>
            <a:ext cx="4668688" cy="350151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188640"/>
            <a:ext cx="3613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Уроки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технологии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Documents and Settings\Директорская\Рабочий стол\фото Краснодар\SDC12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320480" cy="576064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C:\Documents and Settings\Директорская\Рабочий стол\фото Краснодар\SDC12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40835"/>
            <a:ext cx="3687874" cy="491716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980729"/>
            <a:ext cx="4301480" cy="2592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Фойе школы оборудовано шведской лестницей, установлен теннисный стол.  На территории школы имеется футбольное поле, площадка для волейбола, баскетбольная  площадка, комплекс спортивных снарядов.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9221" name="Picture 10" descr="100_15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400023"/>
            <a:ext cx="3960440" cy="245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7544" y="188640"/>
            <a:ext cx="826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Спортивное оборудование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Documents and Settings\Директорская\Рабочий стол\фото Краснодар\SDC128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052736"/>
            <a:ext cx="4296139" cy="3222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Documents and Settings\Директорская\Рабочий стол\фото Краснодар\SDC128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419872"/>
            <a:ext cx="4584171" cy="3438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4" name="Group 18"/>
          <p:cNvGraphicFramePr>
            <a:graphicFrameLocks noGrp="1"/>
          </p:cNvGraphicFramePr>
          <p:nvPr>
            <p:ph type="tbl" idx="1"/>
          </p:nvPr>
        </p:nvGraphicFramePr>
        <p:xfrm>
          <a:off x="4860032" y="1484784"/>
          <a:ext cx="4032448" cy="37444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94678"/>
                <a:gridCol w="1437770"/>
              </a:tblGrid>
              <a:tr h="187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kern="1200" dirty="0" smtClean="0"/>
                        <a:t>Основной фонд (экз.)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2340  экз.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87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kern="1200" dirty="0" smtClean="0"/>
                        <a:t>Учебный фонд (экз.)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экз. (29%)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332656"/>
            <a:ext cx="6413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Библиотечный фонд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Директорская\Рабочий стол\фото Краснодар\SDC128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3960440" cy="528058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иректорская\Рабочий стол\фото Краснодар\SDC128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556792"/>
            <a:ext cx="3564396" cy="475252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Documents and Settings\Директорская\Рабочий стол\фото Краснодар\SDC128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3"/>
            <a:ext cx="3456384" cy="460851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Documents and Settings\Директорская\Рабочий стол\фото Краснодар\SDC128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908720"/>
            <a:ext cx="3672408" cy="5688632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188640"/>
            <a:ext cx="7260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Оснащение библиотеки</a:t>
            </a:r>
            <a:endParaRPr lang="ru-RU" sz="54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47664" y="1412776"/>
          <a:ext cx="5940425" cy="392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04664"/>
            <a:ext cx="8265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Охват учащихся горячим питанием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AM_0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840760" cy="6468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508104" y="0"/>
            <a:ext cx="363589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СТОЛОВАЯ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ШКОЛЫ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иректорская\Рабочий стол\фото Краснодар\SDC12677.JPG"/>
          <p:cNvPicPr>
            <a:picLocks noChangeAspect="1" noChangeArrowheads="1"/>
          </p:cNvPicPr>
          <p:nvPr/>
        </p:nvPicPr>
        <p:blipFill>
          <a:blip r:embed="rId2" cstate="print"/>
          <a:srcRect r="-399"/>
          <a:stretch>
            <a:fillRect/>
          </a:stretch>
        </p:blipFill>
        <p:spPr bwMode="auto">
          <a:xfrm>
            <a:off x="4438078" y="188640"/>
            <a:ext cx="463671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Директорская\Рабочий стол\фото Краснодар\SDC126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564904"/>
            <a:ext cx="3816424" cy="4080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84784"/>
            <a:ext cx="5185440" cy="357301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589240"/>
            <a:ext cx="5425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ПРИШКОЛЬНЫЙ УЧАСТОК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иректорская\Рабочий стол\фото Краснодар\Изображение1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068960"/>
            <a:ext cx="503644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Директорская\Рабочий стол\фото Краснодар\Изображение 3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4664"/>
            <a:ext cx="5377834" cy="357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Рисунок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9464" y="2276872"/>
            <a:ext cx="4824536" cy="381642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7984" y="332656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Директорская\Рабочий стол\фото Краснодар\Рисунок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2656"/>
            <a:ext cx="3816424" cy="494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1520" y="2348880"/>
            <a:ext cx="3024188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131840" y="1124744"/>
            <a:ext cx="3024187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868144" y="2348880"/>
            <a:ext cx="3024187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076056" y="3717032"/>
            <a:ext cx="3024187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1187624" y="3717032"/>
            <a:ext cx="3024188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3131840" y="5229200"/>
            <a:ext cx="3024187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043608" y="2492896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Духовно-нравственное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203848" y="1340768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Гражданско-патриотическое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228184" y="2564904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Спортивно-оздоровительное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364088" y="3933056"/>
            <a:ext cx="2592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Профилактика наркозависимости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547664" y="3933056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Работа с родителями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347864" y="558924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Закон КК № 1539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" y="260648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воспитательной работы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71600" y="1052736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Директорская\Рабочий стол\DSC00485.JPG"/>
          <p:cNvPicPr/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3923928" y="2924944"/>
            <a:ext cx="500506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56709" y="260648"/>
            <a:ext cx="43872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err="1" smtClean="0">
                <a:solidFill>
                  <a:srgbClr val="FF0000"/>
                </a:solidFill>
              </a:rPr>
              <a:t>Гражданско</a:t>
            </a:r>
            <a:r>
              <a:rPr lang="ru-RU" sz="4800" b="1" dirty="0" smtClean="0">
                <a:solidFill>
                  <a:srgbClr val="FF0000"/>
                </a:solidFill>
              </a:rPr>
              <a:t>-</a:t>
            </a:r>
          </a:p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FF0000"/>
                </a:solidFill>
              </a:rPr>
              <a:t>патриотическое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102075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17646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085184"/>
            <a:ext cx="3246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Встреча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ветеранами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Директорская\Рабочий стол\фото Краснодар\100_05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3600400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Директорская\Рабочий стол\фото Краснодар\DSC00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Директорская\Рабочий стол\фото Краснодар\DSC002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2780928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3928" y="0"/>
            <a:ext cx="482453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Спортивно-</a:t>
            </a:r>
          </a:p>
          <a:p>
            <a:pPr algn="ctr">
              <a:spcBef>
                <a:spcPct val="50000"/>
              </a:spcBef>
            </a:pPr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оздоровительное</a:t>
            </a:r>
            <a:endParaRPr lang="ru-RU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Documents and Settings\Директорская\Рабочий стол\фото Краснодар\Рисунок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248016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G:\Рисунок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412776"/>
            <a:ext cx="3789316" cy="518457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Директорская\Рабочий стол\фото Краснодар\Рисунок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780928"/>
            <a:ext cx="3816424" cy="4016786"/>
          </a:xfrm>
          <a:prstGeom prst="horizontalScroll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иректорская\Рабочий стол\Изображение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60647"/>
            <a:ext cx="3384376" cy="4982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45365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краевого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конкурса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«Служба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спасения 01»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иректорская\Рабочий стол\фото Краснодар\SDC1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5157192"/>
            <a:ext cx="6785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268538" y="1268413"/>
            <a:ext cx="4464050" cy="15128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3573463"/>
            <a:ext cx="4392613" cy="15128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679950" y="3573463"/>
            <a:ext cx="4464050" cy="15128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48038" y="1700213"/>
            <a:ext cx="2303462" cy="784830"/>
          </a:xfrm>
          <a:prstGeom prst="rect">
            <a:avLst/>
          </a:prstGeom>
          <a:solidFill>
            <a:srgbClr val="33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Всего                  </a:t>
            </a:r>
            <a:endParaRPr lang="ru-RU" b="1" dirty="0" smtClean="0"/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20 </a:t>
            </a:r>
            <a:r>
              <a:rPr lang="ru-RU" b="1" dirty="0"/>
              <a:t>учащихся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00113" y="4005263"/>
            <a:ext cx="2232025" cy="784830"/>
          </a:xfrm>
          <a:prstGeom prst="rect">
            <a:avLst/>
          </a:prstGeom>
          <a:solidFill>
            <a:srgbClr val="33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1 ступень          </a:t>
            </a:r>
            <a:endParaRPr lang="ru-RU" b="1" dirty="0" smtClean="0"/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10 учеников</a:t>
            </a:r>
            <a:endParaRPr lang="ru-RU" b="1" dirty="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7400" y="4005263"/>
            <a:ext cx="2232025" cy="784830"/>
          </a:xfrm>
          <a:prstGeom prst="rect">
            <a:avLst/>
          </a:prstGeom>
          <a:solidFill>
            <a:srgbClr val="33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2 ступень         </a:t>
            </a:r>
            <a:endParaRPr lang="ru-RU" b="1" dirty="0" smtClean="0"/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10 учеников</a:t>
            </a:r>
            <a:endParaRPr lang="ru-RU" b="1" dirty="0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7519892">
            <a:off x="1547020" y="2853531"/>
            <a:ext cx="1223962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5400000">
            <a:off x="3923506" y="3356769"/>
            <a:ext cx="1223963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 rot="3007180">
            <a:off x="6155532" y="2853531"/>
            <a:ext cx="1223962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32656"/>
            <a:ext cx="7308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Количественный состав учащихся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620688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/>
          <p:nvPr/>
        </p:nvGraphicFramePr>
        <p:xfrm>
          <a:off x="251520" y="980728"/>
          <a:ext cx="5352836" cy="278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6033" y="188640"/>
            <a:ext cx="488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ГИА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365104"/>
            <a:ext cx="37079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Результаты экзамена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по русскому языку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Object 1"/>
          <p:cNvGraphicFramePr/>
          <p:nvPr/>
        </p:nvGraphicFramePr>
        <p:xfrm>
          <a:off x="3780890" y="4073703"/>
          <a:ext cx="5363110" cy="278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7312" y="917104"/>
            <a:ext cx="35971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Результаты экзамена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по математике 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188640"/>
            <a:ext cx="8376955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4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фото\100_38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403976" cy="555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67744" y="980728"/>
            <a:ext cx="562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 биологии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9504" y="188640"/>
            <a:ext cx="3007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Кабинет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химии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996952"/>
            <a:ext cx="4824536" cy="361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415292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0"/>
            <a:ext cx="7980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Кабинет информатики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Директорская\Рабочий стол\Копия фото для Краснодар\100_3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26722"/>
            <a:ext cx="7416824" cy="556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2120" y="0"/>
            <a:ext cx="29234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начальных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классов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Documents and Settings\Директорская\Рабочий стол\Копия фото для Краснодар\100_4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988840"/>
            <a:ext cx="3960440" cy="4536504"/>
          </a:xfrm>
          <a:prstGeom prst="verticalScroll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Директорская\Рабочий стол\фото для Краснодар\100_3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5088565" cy="381642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1016</TotalTime>
  <Words>164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школа №13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Гюльнара</cp:lastModifiedBy>
  <cp:revision>113</cp:revision>
  <dcterms:created xsi:type="dcterms:W3CDTF">2012-10-29T15:25:52Z</dcterms:created>
  <dcterms:modified xsi:type="dcterms:W3CDTF">2013-02-27T10:39:59Z</dcterms:modified>
</cp:coreProperties>
</file>